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Open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penSansLight-bold.fntdata"/><Relationship Id="rId23" Type="http://schemas.openxmlformats.org/officeDocument/2006/relationships/font" Target="fonts/OpenSans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Light-boldItalic.fntdata"/><Relationship Id="rId25" Type="http://schemas.openxmlformats.org/officeDocument/2006/relationships/font" Target="fonts/Open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c48244fe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c48244fe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0c48244fe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0c48244fe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c48244fe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c48244fe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4eea674f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4eea674f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4eea674f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4eea674f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4eea674f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4eea674f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4eea674f7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f4eea674f7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c48244fe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c48244fe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4eea674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4eea674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These assumptions as a software developer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c48244fe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c48244fe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8244fe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8244fe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4eea674f7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4eea674f7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c48244fe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c48244fe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c48244f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c48244f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c48244fe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c48244fe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c48244fe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c48244fe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viewer.diagrams.net/?tags=%7B%7D&amp;highlight=0000ff&amp;edit=_blank&amp;layers=1&amp;nav=1&amp;title=planning#R7V1Zd9s2Fv41Pqd9sA53Uo%2Fy1mYaT9M4J2nnZQ5FQhIbitCQkCX11w8AggsWSZTFRY7tpI0Jghvu%2FS4u7oYr83a5%2FSX1V4tHGIL4ytDC7ZV5d2UYumO5%2BB%2FSsstbDNMY5y3zNArzNq1qeIr%2BAezSonUdhSBjbXkTgjBG0YpvDGCSgABxbX6awg3fbQbjkGtY%2BXMgNTwFfiy3fotCtMhbPcOp2n8F0XxRPFl32PdN%2FeD7PIXrhD0vgQnIzyz94jbsG7OFH8JNrcm8vzJvUwhR%2FttyewtiMq78iD3sOVu%2BcgoS1OSC3%2F6wd8%2FJ31kC4q%2BuPY42u1%2Fvrg3Ly%2B%2Fz7MdrNhjsddGuGB36fYDcRr8ybzaLCIGnlR%2BQsxvMELhtgZYxOz2DCWIExi%2BEj6M4voUxTOm9TKCHNnBxe4ZS%2BB0UZ%2Bi4mTfyN7HPfAYpAttaE%2FvGXwBcApTucJeSG9l4M1689tjxpiKsq7G2RY2otssafcZM8%2FLe1ajiX9jAqgf5z9%2FWm%2Flj8ut8%2Bvyf3%2F%2FM%2Fv2vT4l9bSmG2InxY28mTwisViDFx3NEvx9znKmTcfsGpter2N9tUvqKIk0wN63Ir0sYrknbjR9H8wQ3xGBG7pRhAkXJ%2FCM9yilR9Ajw4OJHmjdkUCMMggk7geCKJ6BuyAQMfeDNAomA%2BIwTeGA6K6kokUxB2L1UNDSdo6Jhy1TULUemotMCEdVIsRsgpYaDYnA%2F%2BlMQf4JZhCJIBnkKEYJLFTli0vOmFCi1kZ3Rn70UyylRCC5DRRtN87QHwgSlFCIHoZ8tKK7ZmZyjtnMi5UcRzNxRhCVuNgpiuA4V2G4Brobm8HAt5WWN0oanwKtudUVqXbclUt%2FC5QpmeLAMDc4kuoMQTyfsEKZoAecw8eP7qvWmkqFk4Ko%2BHyEhIeWYvwFCOza8%2FhpBXq7iIU53f5LrR6Y3Lhr%2Bqp%2B927Lb50e7%2BtEnkEZ4dAij3R0kXQbXacA%2Biwku5KdzgA4OmJn3JONwkOopiH0UPfPTroqA9NJJmvq7WocVjBKU1e78iTTUmEmQ%2FbZlC8yQ37FijfLVGnGLLMifMHr9FENFYgnVNHlUAi%2BjMKTsQpHGbqZLEDdlsTyzyR92Za09%2F1GKa%2FrTEop1ixt4RwHisQLDnUlrXaHXfEgy5Cco8hEYAsDivAq2EcrxbFkuOy7hjH%2Bv0EwOdrWDF2F5zzB1A1wJmZYwn5tj4Ra5jGFXCcQ%2FDaTq2dtUifQE%2BQGSoTsAM2DOTNGErGQqZZi2PUTkQ88lczH6xyW52TpDnIfj4s1rdLtPyCy8zojavEcrXi%2FjSYBgXcTu1cPUOlWdVo1WMPjM2HFN35Gk9%2Fni1fP4ec1VaMNmn%2BK1fFqNLA%2BpvwSDgKlUjcqDv6hctY8oRn2D0GgKQsO%2BKBAahbWjRu3P4DkCm2HJrXVPbnHxawMvtFTY94ypeVibapNBxpfFIOWb1xjkDjyDGOa2DWrrmNasHAOI7XNI11xSu8Jy1nUHltS6rli0ILDKqJlUnkF7wO8ZCOlonXlUXbWsztRVpcVQVlbvtyBYI2p%2FmO4uSOoekLlmKZDVCxaBiGeyxHGhma91%2BrZJ6MwGUdokdMFMf6Q%2FVvYEDjvPhnF4FOv6HPDROgWU0fCSeQkSxVLpbVk5TE1JymNWDrsz4V6sal%2Bnvn0G6gsNuY5667J0IkMW4ncgi1Iqw2frJCAaDcYKIu%2F005e7u58lWr7U8XaW3%2BYsiFiFICkMgY7Cb2P0ulR13CEw0vPasvBUd60YmTovAh1Rtu1RjE6dNS1X%2FZxuZ8FiFLl17jwFWUYWHz8COoUJbHB06q5sWsCIeN12pDNwbDbWZl23E8SfClTPcHmWcnsAquHI3p0BDVIXb1hq36ivZoaxqCCLcqNjL0%2F5oTW%2B%2BGOCb%2FW0Xq0wYd%2BUKcrTDZ4YikCofp0GmqwRf0rhcxQO4o99JV4D05VnhAtb6RSvWDcxrkAQzTAoCFaIrREDzl9S6wD9P255Qn4S%2BmmYNUBlm6rWbDYzAqWqFTpTx24JfbbgslNFRPS8EHJlI%2F0lwK8HL84Z8LOMpgpZ%2B7bpMyNgZHI%2FxFChIdWIokJWMSNGGbxdTwEZ8yrq%2Bfc1iqOksN%2FhLpNknpvzbAWthBjV09dAC5hG%2F5CwjaO%2BhBMWRTxQLc%2BWgKoy6ulaZ2siW3bZ3C8jOQZ4QJS6PEz1hlGHLa6UrOZ2%2F9adpS8zaQiLb8M97AiQ%2But9OAKGsZbVglttq85p%2BkjTnCMzwuVwmtONFe70MFg%2BGrOPJXk5Sm8sy%2BG8XJUiCrKAuKVQEnvNciiFpYKMHz7C%2BVxJxfzENSbmEwy%2BA4Wf8AcnpCkoEboi7KNnQtrGQUGOvzVCu89UDsGkVWGu0shBEoo6Opgv8wGnLBSs0%2BdygZfL5FKkP%2BXMwd6I2ZDUJ9sU%2Bz25VMSkBbOAYF9GM0v2etBsl4R4%2FEd%2FN3P61%2BjPL9b9NGAEsRuhugwO4IMB6K0wq2WMuJXMwEdEZUApAA8wDvMWnbU84vVt2ZCATY3R765cIsP%2BtyYJmDcVNsqmK3NSO78HL1Vv47Y6qEFAfbs8T1R5bQmVk68sIFW%2FkCiRtS4MZlwP%2Fh5q6NUv4O%2B4B478Be6dAptl9pnCRDqbAWePkcYdT7US6oyURhuTseByNBX2UqXFxuxMhivcHENo51LmSi0VzeWspy9W1%2FfSr%2FtIP3OkO%2Fa4%2FOFVZ0zckek0kseKW495hnK1EV7UGY5r2LbteJbF35dB72zXufDYgj%2B79cgpol1uU%2BCjgT2519pIM7hsSW2k68dsjI1WlB0bHu3GKTt2657gMzVPRcoOjV4l4cZHTf34CdEqAzXD43oZk1StFOLXeBVhFqY4kxR2Aa4EgTyReJ2Z%2FguP0XBWHc%2FkQWj0hkFRs%2FACoNYspp5t2eeiVhGXqCaJ7nUywZ06W%2BCJiONV60h48pH%2BXc0usodxgpAfLGgwJea7gbnbcevcTSadquWS55im3Hop0UaO6fHcZx3m1iP9OzKF2vttaNNi3vsMsnVcBqTg50z3zojZJlrGPqV9fc1DrSaLKA4%2F%2Bju4JtTDnBF8L45kXxllnKJ8h3NgcqyufCJ3ZM9KAVl7fyr4TBeaHv0t1%2FGjn6HiLWEc%2B6ssmpaB%2FkvMcFFywwJoaKeD8VQdTta24GYxNZXpTukAtPZz95kalGyR%2BeRnJIyCqFDazI9iiUvw5yJprJjIqBOaNQn21z2FZTirrFW1fGbDQJogvnYWUwm1iMIQJFS4Ih%2F505JPGa7xi9o3%2BC%2BxIBBPv31HTAn2jV4d23e0e4qwyoe%2FxY8oYQFmpg0gDHWqAihzyBHMHmecYl0lK3VKPjGczthEnhW%2F4OnknTWGZo3C9j4ga8iWo1t%2FRfK55PX4O3v0zB6uNzR7OLKz9huYyqvzyg8gcc2lRA01sBS3oCWIRQUVjtp%2Bg4QMW06cKOhHBpAjVmGLJyeucw%2FKBHfQjdWWDk%2FlTcjJfgdWIAmpvpHUVNT8vvvsNr3aoamHuOPVUWG1Ob6WvzALnOHoQ5BnyLocZ9j12mSEQkwMHWqmCeEIRyLNxO69eAxcOcqRlzuDmnQq%2B2STEos9221OkEytBzGcqXjIK9vJahWzRAGJ5rQk6nHVLVrm9Z2j5Ry%2FVhBHeFQxfz%2F8Avz0v7rhbfF%2FoxWJA7iM5ADd411016rkAJVG2GEepiYN%2Fnu40EmYHHci%2BhuHEfcWLqQoBvY7FttfQAwqXnwPF3oPF%2Fqxw4XECgXK2F1VfmV34ULeYRneldJU1LG9qmrYMqV%2FfxXb4TPtXUVeZa%2B1NU721AoMZ4%2F78GW5so35Zj2nH5tnVAsM9wozNcVxVQG536IYnjzFEshKg10Y2RZg689JTvrNquZQZq2lrDUaECTagmJ7losJpxG1ZV3hoXMVsfXd7Q9QmPq4oiUpmMHtmyUR72fXbXNoEslBaI9wGsVvFURiTlipmgxFIaMwBbzXauEZt69aLWKQoqiXdr2OHO9PGKxFycTAz0gNym9%2B%2FB0tMPnni8GCZkztaqDgmHP1qD5cZGPBimwpJIw6kMbobhaQbcwkQoI6Hw3taxQCOXSwXXd4ZZ94qUe8RQ%2B46FzvyCNeIruxR7wpq3S3dh7LMXtPIH2OAhIwoS3x0LzzyfB8oqpX2DOfyA6MOzxW7zxyMTwyHppHDE1evrNCSwPvlzHinJqVee1iI9QNja0rG1R5MTrRm0%2Buh8lXby92I93nej%2FcvSPPuyYHB3JOWC2ESwx4WaeuErLoZj%2FHUU9HC6T3zyAXOyoOOl1ZlZxCLWivNq%2B8qnaNtW2V8trhHkvyAulDEtH96151edyut1lqXK6n%2FW2WXiYyxFKB4yMy43D%2FjoSGKS%2BlPhD4vaqqu72wVbF3zNBsNebnFtfohU1UJdQvYKuwkVMXWvpIM80jYqurBNSO9xBrzKbjCwsN0%2BTpDmvN4TogPI1VZzznv7HNxMZjQdAPvZkY1nYU6GYmWoEMP2jonmjlNBS5%2Ff2G7hmKXSsuofQGKXbCpUX3tt7sM%2BO%2FzOMfIof6TDDLy8AHVWbpSSEdVfye9TJSNA7xOSFUS1CYraa1uDt0fg6ycdelay9GQYSunZ%2BeMLOaWrMaT%2B0VtJAjSPIM7%2B6w14ByHWBP3BDV8BTzZb%2FYK9nxHXuqbPLjSSXto%2FQ8ghabs0p7xJPCMBrIfwUZooHGWpjiN6JWznyH4jwGWiP2Ts2fEl9HkO%2BzCpLnKIWJeuNL5tnh8hhOc%2FIcD2lXwZ3nQzEjsh7qYLWCXg68rsL%2FZjq9%2BlZsWXBO9hCtvlY8Ixn2p9sYrkMaxK5tYPqd7IZKzeSk4etj%2Fi9Awc%2BqtWnekq38ZP87bNjAkbewWDSG%2BBLyvSeUXzmzPVr4hJPXGfVZo0UK6O6tpRv7Vr4LzQ7Q4Ix82yIKFoSOPt0bmngOCUZmURKxTVzIh%2B67RZTRDyRbusR5yoHQzacwrHXGAAIplqD415Hc%2FcsC8H3YZ3AvqNg6ZorXovmDyvfJt5jJ951JptlKOZw%2FASIbbidfng7QEbNsTso9pofzhUJeBr0tmZAvk7lNds%2BXCXaxj0zhKlEEbyjL23UX52MU4aY%2Fcj660bwi5IVYoHVN2Mva0%2FowQSvqT8rcUVaZrIOVWQ7zmD%2By6bWsg2n0R6WDzWbsjMgWLWBO14Sd9VxFlEOvyUaGK5trD%2BzoxcTy61C7X1rI4LTKxg0A3zTNu6vgB3n73z2pMi3v%2Fis85looSHD0tcwedsoxFEXangod5W3YwksZUNKpaXxed8ZwRU20N0YVS9iLZPjiAuWd3y5RbHGDmKZVJjskyjA1oYtsYbaFXJEwfNUoXVgbjcdCIWnNfQ3V3MfN3fKXtY1kuZKrexcXKVSUmXwriXT8hufFHNh%2BHh0%2BTCGxAlVqCx6ixSMMiYS8%2Fz8%3D" TargetMode="External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11" Type="http://schemas.openxmlformats.org/officeDocument/2006/relationships/image" Target="../media/image7.png"/><Relationship Id="rId10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801775" y="35288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 u="sng">
                <a:solidFill>
                  <a:srgbClr val="1155CC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 diagram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475" y="98100"/>
            <a:ext cx="48893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161900"/>
            <a:ext cx="1916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>
                <a:latin typeface="Open Sans Light"/>
                <a:ea typeface="Open Sans Light"/>
                <a:cs typeface="Open Sans Light"/>
                <a:sym typeface="Open Sans Light"/>
              </a:rPr>
              <a:t>Haibun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End to end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test driven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d</a:t>
            </a: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evelopment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in 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abstracted</a:t>
            </a:r>
            <a:b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environments 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834775" y="136075"/>
            <a:ext cx="38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6401350" y="354950"/>
            <a:ext cx="245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chemeClr val="dk1"/>
                </a:solidFill>
              </a:rPr>
              <a:t>August, 2024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chemeClr val="dk1"/>
                </a:solidFill>
              </a:rPr>
              <a:t>david.mason@tbs-sct.gc.ca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2507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4720650" y="1018675"/>
            <a:ext cx="2372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Abstract evaluation environment</a:t>
            </a:r>
            <a:b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(cloud, workstation, VM, etc) </a:t>
            </a:r>
            <a:b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features &amp; flows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2854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5695200" y="2250425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Results </a:t>
            </a:r>
            <a:b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feeding back into workflow </a:t>
            </a:r>
            <a:b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deep, </a:t>
            </a:r>
            <a:b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interactive artifacts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5825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5695200" y="22504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Development cycle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311700" y="568750"/>
            <a:ext cx="85206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600">
                <a:latin typeface="Open Sans Light"/>
                <a:ea typeface="Open Sans Light"/>
                <a:cs typeface="Open Sans Light"/>
                <a:sym typeface="Open Sans Light"/>
              </a:rPr>
              <a:t>Running as Azure pipeline </a:t>
            </a:r>
            <a:br>
              <a:rPr lang="en-CA" sz="2600"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55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75" y="1276625"/>
            <a:ext cx="5099876" cy="38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951" y="1663450"/>
            <a:ext cx="3550648" cy="239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311700" y="568750"/>
            <a:ext cx="85206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600">
                <a:latin typeface="Open Sans Light"/>
                <a:ea typeface="Open Sans Light"/>
                <a:cs typeface="Open Sans Light"/>
                <a:sym typeface="Open Sans Light"/>
              </a:rPr>
              <a:t>Reviews</a:t>
            </a:r>
            <a:endParaRPr sz="2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50">
                <a:latin typeface="Open Sans Light"/>
                <a:ea typeface="Open Sans Light"/>
                <a:cs typeface="Open Sans Light"/>
                <a:sym typeface="Open Sans Light"/>
              </a:rPr>
              <a:t>https://sae2etests.blob.core.windows.net/e2e-reviews/DEFAULT_SETTING-html-20230502151305-._capture-index.html?sp=r&amp;st=2023-05-02T13:20:09Z&amp;se=2023-08-05T21:20:09Z&amp;spr=https&amp;sv=2021-12-02&amp;sr=c&amp;sig=SZfb2DPlGpgQ45FB2MIYCcttl%2Byp5rBPV69bDB8I%2FDA%3D</a:t>
            </a:r>
            <a:endParaRPr sz="105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2571750"/>
            <a:ext cx="4043522" cy="20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022" y="2571750"/>
            <a:ext cx="3447457" cy="20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700" y="2571750"/>
            <a:ext cx="3499800" cy="21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311700" y="568750"/>
            <a:ext cx="85206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600">
                <a:latin typeface="Open Sans Light"/>
                <a:ea typeface="Open Sans Light"/>
                <a:cs typeface="Open Sans Light"/>
                <a:sym typeface="Open Sans Light"/>
              </a:rPr>
              <a:t>Github actions review example</a:t>
            </a:r>
            <a:endParaRPr sz="155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50">
                <a:latin typeface="Open Sans Light"/>
                <a:ea typeface="Open Sans Light"/>
                <a:cs typeface="Open Sans Light"/>
                <a:sym typeface="Open Sans Light"/>
              </a:rPr>
              <a:t>https://gctools-outilsgc.github.io/gcpedia/haibun/reviews/reviewer.html#source=./tracks/1722006380380-tracksHistory.json</a:t>
            </a:r>
            <a:endParaRPr sz="105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4675"/>
            <a:ext cx="4400025" cy="366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4">
            <a:alphaModFix/>
          </a:blip>
          <a:srcRect b="0" l="32600" r="0" t="-2301"/>
          <a:stretch/>
        </p:blipFill>
        <p:spPr>
          <a:xfrm>
            <a:off x="362550" y="1583525"/>
            <a:ext cx="3703675" cy="26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150" y="803550"/>
            <a:ext cx="6303175" cy="420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145825" y="217950"/>
            <a:ext cx="52611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Review accessibility report</a:t>
            </a:r>
            <a:endParaRPr sz="175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/>
        </p:nvSpPr>
        <p:spPr>
          <a:xfrm>
            <a:off x="149450" y="480500"/>
            <a:ext cx="4812600" cy="24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Where’s it at today?</a:t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Used locally, Azure Pipelines, Github Actions/Pages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Past uses including deep load tests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Tests for GCCollab-frontend, GCPedia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Tests for Sharepoint components in development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Streamline test runner / maintenance &amp; updating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Test recorder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Manage repo issues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-230640" l="-54510" r="54510" t="230640"/>
          <a:stretch/>
        </p:blipFill>
        <p:spPr>
          <a:xfrm>
            <a:off x="3690984" y="3764709"/>
            <a:ext cx="1485214" cy="47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954" y="4338656"/>
            <a:ext cx="1196347" cy="57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995" y="2641467"/>
            <a:ext cx="1142852" cy="61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271" y="2644772"/>
            <a:ext cx="966267" cy="70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9317" y="1880533"/>
            <a:ext cx="1955238" cy="6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5987" y="2633481"/>
            <a:ext cx="1046971" cy="68145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532472" y="342487"/>
            <a:ext cx="43659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100">
                <a:solidFill>
                  <a:schemeClr val="dk1"/>
                </a:solidFill>
              </a:rPr>
              <a:t>Everything as Code (EaC)</a:t>
            </a:r>
            <a:r>
              <a:rPr lang="en-CA" sz="1100">
                <a:solidFill>
                  <a:schemeClr val="dk1"/>
                </a:solidFill>
              </a:rPr>
              <a:t> extends the concept of </a:t>
            </a:r>
            <a:r>
              <a:rPr b="1" lang="en-CA" sz="1100">
                <a:solidFill>
                  <a:schemeClr val="dk1"/>
                </a:solidFill>
              </a:rPr>
              <a:t>Infrastructure as Code (IaC)</a:t>
            </a:r>
            <a:r>
              <a:rPr lang="en-CA" sz="1100">
                <a:solidFill>
                  <a:schemeClr val="dk1"/>
                </a:solidFill>
              </a:rPr>
              <a:t> by treating not only infrastructure but also application configurations, tests, documentation, and other essential components as code. This approach ensures that the entire system is versioned, managed, and automated in a unified and consistent manner.</a:t>
            </a:r>
            <a:endParaRPr sz="11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5975" y="3595433"/>
            <a:ext cx="1844756" cy="61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4028" y="3630523"/>
            <a:ext cx="1196346" cy="38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966" y="1880525"/>
            <a:ext cx="1326123" cy="47248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206100" y="204175"/>
            <a:ext cx="4365900" cy="49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Idea &amp; Origins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29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 Light"/>
              <a:buChar char="●"/>
            </a:pPr>
            <a:r>
              <a:rPr lang="en-CA" sz="1607">
                <a:latin typeface="Open Sans Light"/>
                <a:ea typeface="Open Sans Light"/>
                <a:cs typeface="Open Sans Light"/>
                <a:sym typeface="Open Sans Light"/>
              </a:rPr>
              <a:t>Side project to support main projects</a:t>
            </a:r>
            <a:endParaRPr sz="1607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29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 Light"/>
              <a:buChar char="●"/>
            </a:pPr>
            <a:r>
              <a:rPr lang="en-CA" sz="1607">
                <a:latin typeface="Open Sans Light"/>
                <a:ea typeface="Open Sans Light"/>
                <a:cs typeface="Open Sans Light"/>
                <a:sym typeface="Open Sans Light"/>
              </a:rPr>
              <a:t>Piece together practical automation toward comprehensive enterprise lifecycles</a:t>
            </a:r>
            <a:endParaRPr sz="1607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29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 Light"/>
              <a:buChar char="●"/>
            </a:pPr>
            <a:r>
              <a:rPr lang="en-CA" sz="1607">
                <a:latin typeface="Open Sans Light"/>
                <a:ea typeface="Open Sans Light"/>
                <a:cs typeface="Open Sans Light"/>
                <a:sym typeface="Open Sans Light"/>
              </a:rPr>
              <a:t>Support best practices, environment independence</a:t>
            </a:r>
            <a:endParaRPr sz="1607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29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 Light"/>
              <a:buChar char="●"/>
            </a:pPr>
            <a:r>
              <a:rPr lang="en-CA" sz="1607">
                <a:latin typeface="Open Sans Light"/>
                <a:ea typeface="Open Sans Light"/>
                <a:cs typeface="Open Sans Light"/>
                <a:sym typeface="Open Sans Light"/>
              </a:rPr>
              <a:t>Use natural language so anyone can develop, read it, re-use</a:t>
            </a:r>
            <a:endParaRPr sz="1607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2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 Light"/>
              <a:buChar char="○"/>
            </a:pPr>
            <a:r>
              <a:rPr lang="en-CA" sz="1607">
                <a:latin typeface="Open Sans Light"/>
                <a:ea typeface="Open Sans Light"/>
                <a:cs typeface="Open Sans Light"/>
                <a:sym typeface="Open Sans Light"/>
              </a:rPr>
              <a:t>Specification</a:t>
            </a:r>
            <a:endParaRPr sz="1607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2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 Light"/>
              <a:buChar char="○"/>
            </a:pPr>
            <a:r>
              <a:rPr lang="en-CA" sz="1607">
                <a:latin typeface="Open Sans Light"/>
                <a:ea typeface="Open Sans Light"/>
                <a:cs typeface="Open Sans Light"/>
                <a:sym typeface="Open Sans Light"/>
              </a:rPr>
              <a:t>Test running</a:t>
            </a:r>
            <a:endParaRPr sz="1607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2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 Light"/>
              <a:buChar char="○"/>
            </a:pPr>
            <a:r>
              <a:rPr lang="en-CA" sz="1607">
                <a:latin typeface="Open Sans Light"/>
                <a:ea typeface="Open Sans Light"/>
                <a:cs typeface="Open Sans Light"/>
                <a:sym typeface="Open Sans Light"/>
              </a:rPr>
              <a:t>Validated documentation	with up to date screenshots</a:t>
            </a:r>
            <a:endParaRPr sz="1607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29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 Light"/>
              <a:buChar char="●"/>
            </a:pPr>
            <a:r>
              <a:rPr lang="en-CA" sz="1607">
                <a:latin typeface="Open Sans Light"/>
                <a:ea typeface="Open Sans Light"/>
                <a:cs typeface="Open Sans Light"/>
                <a:sym typeface="Open Sans Light"/>
              </a:rPr>
              <a:t>"Everything as Code”</a:t>
            </a:r>
            <a:endParaRPr sz="2657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588" y="1962150"/>
            <a:ext cx="5286375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299250" y="301000"/>
            <a:ext cx="5317500" cy="3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Open Sans Light"/>
                <a:ea typeface="Open Sans Light"/>
                <a:cs typeface="Open Sans Light"/>
                <a:sym typeface="Open Sans Light"/>
              </a:rPr>
              <a:t>In the testing pyramid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 sz="1100">
                <a:solidFill>
                  <a:schemeClr val="dk1"/>
                </a:solidFill>
              </a:rPr>
              <a:t>End-to-End (E2E) Tests:</a:t>
            </a:r>
            <a:r>
              <a:rPr lang="en-CA" sz="1100">
                <a:solidFill>
                  <a:schemeClr val="dk1"/>
                </a:solidFill>
              </a:rPr>
              <a:t> Simulate real user scenarios by testing the application from the user's perspective, interacting with the UI and verifying that the system behaves correctly across multiple systems and external interfaces.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 sz="1100">
                <a:solidFill>
                  <a:schemeClr val="dk1"/>
                </a:solidFill>
              </a:rPr>
              <a:t>System Tests:</a:t>
            </a:r>
            <a:r>
              <a:rPr lang="en-CA" sz="1100">
                <a:solidFill>
                  <a:schemeClr val="dk1"/>
                </a:solidFill>
              </a:rPr>
              <a:t> Focus on the entire application's internal integration and overall functionality, ensuring that all components and subsystems work together as expected.</a:t>
            </a:r>
            <a:endParaRPr sz="175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0" y="544950"/>
            <a:ext cx="55608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Implemented with </a:t>
            </a: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minimum of </a:t>
            </a:r>
            <a:r>
              <a:rPr lang="en-CA" sz="1100">
                <a:solidFill>
                  <a:srgbClr val="1D1C1D"/>
                </a:solidFill>
                <a:highlight>
                  <a:srgbClr val="F8F8F8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dependencies</a:t>
            </a:r>
            <a:endParaRPr sz="1100">
              <a:solidFill>
                <a:srgbClr val="1D1C1D"/>
              </a:solidFill>
              <a:highlight>
                <a:srgbClr val="F8F8F8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rgbClr val="1D1C1D"/>
                </a:solidFill>
                <a:highlight>
                  <a:srgbClr val="F8F8F8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Get started quickly, update with implementation</a:t>
            </a:r>
            <a:endParaRPr sz="1100">
              <a:solidFill>
                <a:srgbClr val="1D1C1D"/>
              </a:solidFill>
              <a:highlight>
                <a:srgbClr val="F8F8F8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Highest fidelity for testing in each domain. 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Test artifacts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Includes on</a:t>
            </a: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standard/widely used libraries (Playwright, axe-accessibility), possible to “eject” basic standalone tests.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651" y="544950"/>
            <a:ext cx="1945625" cy="19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311700" y="568750"/>
            <a:ext cx="5261100" cy="30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Haibun BDD looks like (GCPedia test)</a:t>
            </a:r>
            <a:endParaRPr sz="175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204125" y="987550"/>
            <a:ext cx="4465500" cy="3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Feature: Account Creation Workflow on Wiki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Backgrounds: account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Scenario: Navigating and creating an account on a local Wiki page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We start by creating a random username and password, and what will become the user page.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When I have a valid random username &lt;username&gt;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When I have a valid random password &lt;password&gt;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concat "User:" and &lt;username&gt; as User page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Go to the create account page, and fill it in, starting with the gc institution.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go to the "http://wiki.local/Main_Page" webpage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resize window to 1400x1100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then click by text "Create account"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input &lt;username&gt; for Institution email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4669625" y="987550"/>
            <a:ext cx="4465500" cy="3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We have to wait a moment to get the form to recognize the name and institution have been entered, so it will populate the username field.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pause for 1s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Press "Tab"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Type "c"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input &lt;password&gt; for Password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input &lt;password&gt; for Confirm password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input "test account" for Real name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Click the checkbox Accept terms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Click on Create account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Now the new user has been created, there should be an announcement popup with this information.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Follow the link.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In Notification title, see "User page Created"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Click "here"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Confirm we're on the new user page.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-CA" sz="1500">
                <a:latin typeface="Open Sans Light"/>
                <a:ea typeface="Open Sans Light"/>
                <a:cs typeface="Open Sans Light"/>
                <a:sym typeface="Open Sans Light"/>
              </a:rPr>
              <a:t>    URI case insensitively matches User page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25" y="886538"/>
            <a:ext cx="3723225" cy="19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572000" y="1118563"/>
            <a:ext cx="30000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Cypress test</a:t>
            </a:r>
            <a:endParaRPr i="1"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Completely tied to specific implementation (not abstract)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consideration for connected services (not comprehensive)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Gobbledygook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25" y="3061025"/>
            <a:ext cx="3417184" cy="15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4515325" y="36451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Haibun test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18725" y="280200"/>
            <a:ext cx="42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Compared to code based E2E tests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152400" y="3692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https://github.com/withhaibun</a:t>
            </a:r>
            <a:endParaRPr i="1"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624325" y="4143700"/>
            <a:ext cx="378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Open Sans Light"/>
                <a:ea typeface="Open Sans Light"/>
                <a:cs typeface="Open Sans Light"/>
                <a:sym typeface="Open Sans Light"/>
              </a:rPr>
              <a:t>https://github.com/gctools-outilsgc/gccollab-frontend/tree/main/haibun-e2e-tests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152400" y="398525"/>
            <a:ext cx="358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The project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325" y="956575"/>
            <a:ext cx="4385951" cy="29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6575"/>
            <a:ext cx="4256323" cy="25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00" y="152400"/>
            <a:ext cx="74079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7630775" y="213325"/>
            <a:ext cx="11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Module dependencies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350" y="1163075"/>
            <a:ext cx="1245750" cy="39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925" y="1562100"/>
            <a:ext cx="1865979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2159425" y="2091750"/>
            <a:ext cx="15432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Essential modules including abstractions; domains, storage implementations</a:t>
            </a:r>
            <a:endParaRPr i="1"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846225" y="2383800"/>
            <a:ext cx="98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Module ecosystem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26000" cy="376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152400" y="42401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Idealized w</a:t>
            </a:r>
            <a:r>
              <a:rPr i="1" lang="en-CA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orkflow for specification &amp; test development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383800" y="485700"/>
            <a:ext cx="358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How it fits into process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